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6" r:id="rId3"/>
    <p:sldId id="257" r:id="rId4"/>
    <p:sldId id="262" r:id="rId5"/>
    <p:sldId id="269" r:id="rId6"/>
    <p:sldId id="268" r:id="rId7"/>
    <p:sldId id="267" r:id="rId8"/>
    <p:sldId id="266" r:id="rId9"/>
    <p:sldId id="265" r:id="rId10"/>
    <p:sldId id="264" r:id="rId11"/>
    <p:sldId id="263" r:id="rId12"/>
    <p:sldId id="261" r:id="rId13"/>
    <p:sldId id="260" r:id="rId14"/>
    <p:sldId id="259" r:id="rId15"/>
    <p:sldId id="270" r:id="rId16"/>
    <p:sldId id="258" r:id="rId17"/>
    <p:sldId id="275" r:id="rId18"/>
    <p:sldId id="276" r:id="rId19"/>
    <p:sldId id="277" r:id="rId20"/>
    <p:sldId id="278" r:id="rId21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E33F"/>
    <a:srgbClr val="3616AA"/>
    <a:srgbClr val="FFFF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51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3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21CC3-B5B9-40BB-AD90-346899F99F10}" type="datetimeFigureOut">
              <a:rPr lang="cs-CZ"/>
              <a:pPr>
                <a:defRPr/>
              </a:pPr>
              <a:t>14.9.2012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6E583-545E-4C79-8CD9-04F1CD07F7C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927960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EBDFB-52B9-4EE2-857A-8BB5025B4358}" type="datetimeFigureOut">
              <a:rPr lang="cs-CZ"/>
              <a:pPr>
                <a:defRPr/>
              </a:pPr>
              <a:t>14.9.2012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DE2CD-8D92-4CFF-9B36-082183CE2D3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040304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5B671-D01E-4D6B-9E33-E78F5022CC21}" type="datetimeFigureOut">
              <a:rPr lang="cs-CZ"/>
              <a:pPr>
                <a:defRPr/>
              </a:pPr>
              <a:t>14.9.2012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517A4-8C48-458C-B71F-08385305081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601088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80C32-F528-4C42-AD6E-C979F07D092F}" type="datetimeFigureOut">
              <a:rPr lang="cs-CZ"/>
              <a:pPr>
                <a:defRPr/>
              </a:pPr>
              <a:t>14.9.2012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67EDB-686F-46C7-BA8A-3C74F649F02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715221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372BE-B747-407F-898C-8EB4A348B95A}" type="datetimeFigureOut">
              <a:rPr lang="cs-CZ"/>
              <a:pPr>
                <a:defRPr/>
              </a:pPr>
              <a:t>14.9.2012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7DF52-2133-468C-912D-CF3C1F0BA3C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27070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6744C-C276-40EE-BB8D-069A50ECE935}" type="datetimeFigureOut">
              <a:rPr lang="cs-CZ"/>
              <a:pPr>
                <a:defRPr/>
              </a:pPr>
              <a:t>14.9.2012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7DA9B-113F-47FD-AC3F-06229A95532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99337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66DC2-6AC1-4677-9E18-19346A6C25CF}" type="datetimeFigureOut">
              <a:rPr lang="cs-CZ"/>
              <a:pPr>
                <a:defRPr/>
              </a:pPr>
              <a:t>14.9.2012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4FEF5-68CC-4B00-89D6-2880E411B51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808386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92F74-074C-4514-A379-D7EDB6C95A30}" type="datetimeFigureOut">
              <a:rPr lang="cs-CZ"/>
              <a:pPr>
                <a:defRPr/>
              </a:pPr>
              <a:t>14.9.2012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A4C72-1219-439F-8CD4-2C766B4B0CC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4228749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1D420-5228-43FB-B513-B706E2877796}" type="datetimeFigureOut">
              <a:rPr lang="cs-CZ"/>
              <a:pPr>
                <a:defRPr/>
              </a:pPr>
              <a:t>14.9.2012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FA98D-A89A-4C84-BC8E-EA1C78A69DC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140033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992B7-14D0-4D7A-A2A7-3E959FF75B6A}" type="datetimeFigureOut">
              <a:rPr lang="cs-CZ"/>
              <a:pPr>
                <a:defRPr/>
              </a:pPr>
              <a:t>14.9.2012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86947-33B4-46AE-8958-6F57AF818BD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798273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5543D-2D39-4F5E-A700-FB903B489A4E}" type="datetimeFigureOut">
              <a:rPr lang="cs-CZ"/>
              <a:pPr>
                <a:defRPr/>
              </a:pPr>
              <a:t>14.9.2012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88046-61DA-4A6C-A8B9-63374D232D4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897673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2B45958-61EC-491E-9C78-3AEB2FC53C3A}" type="datetimeFigureOut">
              <a:rPr lang="cs-CZ"/>
              <a:pPr>
                <a:defRPr/>
              </a:pPr>
              <a:t>14.9.2012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4671DC0-8950-434E-AB88-70B52EF8069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ischka\AppData\Local\Microsoft\Windows\Temporary Internet Files\Content.IE5\1DNQRJO5\MP900448385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1000"/>
            <a:ext cx="8640960" cy="651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051" name="Zástupný symbol pro obsah 2"/>
          <p:cNvSpPr>
            <a:spLocks noGrp="1"/>
          </p:cNvSpPr>
          <p:nvPr>
            <p:ph idx="1"/>
          </p:nvPr>
        </p:nvSpPr>
        <p:spPr>
          <a:xfrm>
            <a:off x="441325" y="415925"/>
            <a:ext cx="8229600" cy="4525963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endParaRPr lang="cs-CZ" sz="4400" b="1" dirty="0" smtClean="0">
              <a:solidFill>
                <a:srgbClr val="3616AA"/>
              </a:solidFill>
            </a:endParaRPr>
          </a:p>
          <a:p>
            <a:pPr marL="0" indent="0" algn="ctr" eaLnBrk="1" hangingPunct="1">
              <a:buFont typeface="Arial" charset="0"/>
              <a:buNone/>
            </a:pPr>
            <a:r>
              <a:rPr lang="cs-CZ" sz="4400" b="1" dirty="0" smtClean="0">
                <a:solidFill>
                  <a:srgbClr val="3616AA"/>
                </a:solidFill>
              </a:rPr>
              <a:t>LISTNATÉ STROMY A KEŘE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cs-CZ" sz="4400" b="1" dirty="0" smtClean="0">
                <a:solidFill>
                  <a:srgbClr val="3616AA"/>
                </a:solidFill>
              </a:rPr>
              <a:t>    V OKOLÍ ŠKOLY</a:t>
            </a:r>
          </a:p>
          <a:p>
            <a:pPr marL="0" indent="0" algn="ctr" eaLnBrk="1" hangingPunct="1">
              <a:buFont typeface="Arial" charset="0"/>
              <a:buNone/>
            </a:pPr>
            <a:endParaRPr lang="cs-CZ" sz="4400" b="1" dirty="0" smtClean="0">
              <a:solidFill>
                <a:srgbClr val="3616AA"/>
              </a:solidFill>
            </a:endParaRPr>
          </a:p>
        </p:txBody>
      </p:sp>
      <p:pic>
        <p:nvPicPr>
          <p:cNvPr id="205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581128"/>
            <a:ext cx="5970587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DSC020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000" y="189000"/>
            <a:ext cx="8640000" cy="64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Zaoblený obdélník 3"/>
          <p:cNvSpPr/>
          <p:nvPr/>
        </p:nvSpPr>
        <p:spPr>
          <a:xfrm>
            <a:off x="4572000" y="4868863"/>
            <a:ext cx="4176713" cy="1655762"/>
          </a:xfrm>
          <a:prstGeom prst="roundRect">
            <a:avLst/>
          </a:prstGeom>
          <a:solidFill>
            <a:srgbClr val="29E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800" b="1" dirty="0">
                <a:solidFill>
                  <a:schemeClr val="bg1"/>
                </a:solidFill>
              </a:rPr>
              <a:t>listy na vrcholku vykousnuté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800" b="1" dirty="0">
                <a:solidFill>
                  <a:schemeClr val="bg1"/>
                </a:solidFill>
              </a:rPr>
              <a:t>dřevnaté šištičky</a:t>
            </a:r>
          </a:p>
        </p:txBody>
      </p:sp>
      <p:sp>
        <p:nvSpPr>
          <p:cNvPr id="5" name="Zaoblený obdélník 4"/>
          <p:cNvSpPr/>
          <p:nvPr/>
        </p:nvSpPr>
        <p:spPr>
          <a:xfrm>
            <a:off x="468313" y="404813"/>
            <a:ext cx="3455987" cy="792162"/>
          </a:xfrm>
          <a:prstGeom prst="roundRect">
            <a:avLst/>
          </a:prstGeom>
          <a:solidFill>
            <a:srgbClr val="29E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solidFill>
                  <a:schemeClr val="bg1"/>
                </a:solidFill>
              </a:rPr>
              <a:t>Olše lepkavá</a:t>
            </a:r>
          </a:p>
        </p:txBody>
      </p:sp>
      <p:sp>
        <p:nvSpPr>
          <p:cNvPr id="6" name="Zaoblený obdélník 5"/>
          <p:cNvSpPr/>
          <p:nvPr/>
        </p:nvSpPr>
        <p:spPr>
          <a:xfrm>
            <a:off x="467544" y="404664"/>
            <a:ext cx="3457575" cy="792162"/>
          </a:xfrm>
          <a:prstGeom prst="roundRect">
            <a:avLst/>
          </a:prstGeom>
          <a:solidFill>
            <a:srgbClr val="29E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800" dirty="0">
              <a:latin typeface="Arial Narrow" pitchFamily="34" charset="0"/>
            </a:endParaRPr>
          </a:p>
        </p:txBody>
      </p:sp>
      <p:sp>
        <p:nvSpPr>
          <p:cNvPr id="7" name="Zaoblený obdélník 6"/>
          <p:cNvSpPr/>
          <p:nvPr/>
        </p:nvSpPr>
        <p:spPr>
          <a:xfrm>
            <a:off x="4572000" y="4868863"/>
            <a:ext cx="4176713" cy="1655762"/>
          </a:xfrm>
          <a:prstGeom prst="roundRect">
            <a:avLst/>
          </a:prstGeom>
          <a:solidFill>
            <a:srgbClr val="29E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schemeClr val="tx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DSC020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000" y="189000"/>
            <a:ext cx="8640000" cy="64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Zaoblený obdélník 3"/>
          <p:cNvSpPr/>
          <p:nvPr/>
        </p:nvSpPr>
        <p:spPr>
          <a:xfrm>
            <a:off x="4572000" y="4868863"/>
            <a:ext cx="4176713" cy="1655762"/>
          </a:xfrm>
          <a:prstGeom prst="roundRect">
            <a:avLst/>
          </a:prstGeom>
          <a:solidFill>
            <a:srgbClr val="29E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cs-CZ" sz="2800" b="1" dirty="0">
                <a:solidFill>
                  <a:schemeClr val="bg1"/>
                </a:solidFill>
              </a:rPr>
              <a:t>bílošedá kůra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cs-CZ" sz="2800" b="1" dirty="0">
                <a:solidFill>
                  <a:schemeClr val="bg1"/>
                </a:solidFill>
              </a:rPr>
              <a:t>převislé větve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cs-CZ" sz="2800" b="1" dirty="0">
                <a:solidFill>
                  <a:schemeClr val="bg1"/>
                </a:solidFill>
              </a:rPr>
              <a:t>skoro trojúhelníkovité listy</a:t>
            </a:r>
          </a:p>
        </p:txBody>
      </p:sp>
      <p:sp>
        <p:nvSpPr>
          <p:cNvPr id="5" name="Zaoblený obdélník 4"/>
          <p:cNvSpPr/>
          <p:nvPr/>
        </p:nvSpPr>
        <p:spPr>
          <a:xfrm>
            <a:off x="468313" y="404813"/>
            <a:ext cx="3455987" cy="792162"/>
          </a:xfrm>
          <a:prstGeom prst="roundRect">
            <a:avLst/>
          </a:prstGeom>
          <a:solidFill>
            <a:srgbClr val="29E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solidFill>
                  <a:schemeClr val="bg1"/>
                </a:solidFill>
              </a:rPr>
              <a:t>Bříza bělokorá</a:t>
            </a:r>
          </a:p>
        </p:txBody>
      </p:sp>
      <p:sp>
        <p:nvSpPr>
          <p:cNvPr id="6" name="Zaoblený obdélník 5"/>
          <p:cNvSpPr/>
          <p:nvPr/>
        </p:nvSpPr>
        <p:spPr>
          <a:xfrm>
            <a:off x="467544" y="404664"/>
            <a:ext cx="3457575" cy="792162"/>
          </a:xfrm>
          <a:prstGeom prst="roundRect">
            <a:avLst/>
          </a:prstGeom>
          <a:solidFill>
            <a:srgbClr val="29E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800" dirty="0">
              <a:latin typeface="Arial Narrow" pitchFamily="34" charset="0"/>
            </a:endParaRPr>
          </a:p>
        </p:txBody>
      </p:sp>
      <p:sp>
        <p:nvSpPr>
          <p:cNvPr id="7" name="Zaoblený obdélník 6"/>
          <p:cNvSpPr/>
          <p:nvPr/>
        </p:nvSpPr>
        <p:spPr>
          <a:xfrm>
            <a:off x="4572000" y="4868863"/>
            <a:ext cx="4176713" cy="1655762"/>
          </a:xfrm>
          <a:prstGeom prst="roundRect">
            <a:avLst/>
          </a:prstGeom>
          <a:solidFill>
            <a:srgbClr val="29E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schemeClr val="tx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DSC020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000" y="189000"/>
            <a:ext cx="8640000" cy="64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Zaoblený obdélník 3"/>
          <p:cNvSpPr/>
          <p:nvPr/>
        </p:nvSpPr>
        <p:spPr>
          <a:xfrm>
            <a:off x="4572000" y="4868863"/>
            <a:ext cx="4176713" cy="1655762"/>
          </a:xfrm>
          <a:prstGeom prst="roundRect">
            <a:avLst/>
          </a:prstGeom>
          <a:solidFill>
            <a:srgbClr val="29E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cs-CZ" sz="2800" b="1" dirty="0">
                <a:solidFill>
                  <a:schemeClr val="bg1"/>
                </a:solidFill>
              </a:rPr>
              <a:t>převislé větve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cs-CZ" sz="2800" b="1" dirty="0">
                <a:solidFill>
                  <a:schemeClr val="bg1"/>
                </a:solidFill>
              </a:rPr>
              <a:t>úzké listy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5" name="Zaoblený obdélník 4"/>
          <p:cNvSpPr/>
          <p:nvPr/>
        </p:nvSpPr>
        <p:spPr>
          <a:xfrm>
            <a:off x="468313" y="404813"/>
            <a:ext cx="3455987" cy="792162"/>
          </a:xfrm>
          <a:prstGeom prst="roundRect">
            <a:avLst/>
          </a:prstGeom>
          <a:solidFill>
            <a:srgbClr val="29E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solidFill>
                  <a:schemeClr val="bg1"/>
                </a:solidFill>
              </a:rPr>
              <a:t>Vrba </a:t>
            </a:r>
            <a:r>
              <a:rPr lang="cs-CZ" sz="2800" b="1" dirty="0" smtClean="0">
                <a:solidFill>
                  <a:schemeClr val="bg1"/>
                </a:solidFill>
              </a:rPr>
              <a:t>křehká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6" name="Zaoblený obdélník 5"/>
          <p:cNvSpPr/>
          <p:nvPr/>
        </p:nvSpPr>
        <p:spPr>
          <a:xfrm>
            <a:off x="467544" y="404664"/>
            <a:ext cx="3457575" cy="792162"/>
          </a:xfrm>
          <a:prstGeom prst="roundRect">
            <a:avLst/>
          </a:prstGeom>
          <a:solidFill>
            <a:srgbClr val="29E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800" dirty="0">
              <a:latin typeface="Arial Narrow" pitchFamily="34" charset="0"/>
            </a:endParaRPr>
          </a:p>
        </p:txBody>
      </p:sp>
      <p:sp>
        <p:nvSpPr>
          <p:cNvPr id="7" name="Zaoblený obdélník 6"/>
          <p:cNvSpPr/>
          <p:nvPr/>
        </p:nvSpPr>
        <p:spPr>
          <a:xfrm>
            <a:off x="4572000" y="4868863"/>
            <a:ext cx="4176713" cy="1655762"/>
          </a:xfrm>
          <a:prstGeom prst="roundRect">
            <a:avLst/>
          </a:prstGeom>
          <a:solidFill>
            <a:srgbClr val="29E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schemeClr val="tx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189000"/>
            <a:ext cx="8640000" cy="64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Zaoblený obdélník 3"/>
          <p:cNvSpPr/>
          <p:nvPr/>
        </p:nvSpPr>
        <p:spPr>
          <a:xfrm>
            <a:off x="4572000" y="4868863"/>
            <a:ext cx="4176713" cy="1655762"/>
          </a:xfrm>
          <a:prstGeom prst="roundRect">
            <a:avLst/>
          </a:prstGeom>
          <a:solidFill>
            <a:srgbClr val="29E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800" b="1" dirty="0">
                <a:solidFill>
                  <a:schemeClr val="bg1"/>
                </a:solidFill>
              </a:rPr>
              <a:t>okrouhlé listy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800" b="1" dirty="0">
                <a:solidFill>
                  <a:schemeClr val="bg1"/>
                </a:solidFill>
              </a:rPr>
              <a:t>dlouhé řapíky – neustále se třese</a:t>
            </a:r>
          </a:p>
        </p:txBody>
      </p:sp>
      <p:sp>
        <p:nvSpPr>
          <p:cNvPr id="5" name="Zaoblený obdélník 4"/>
          <p:cNvSpPr/>
          <p:nvPr/>
        </p:nvSpPr>
        <p:spPr>
          <a:xfrm>
            <a:off x="468313" y="404813"/>
            <a:ext cx="3455987" cy="792162"/>
          </a:xfrm>
          <a:prstGeom prst="roundRect">
            <a:avLst/>
          </a:prstGeom>
          <a:solidFill>
            <a:srgbClr val="29E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solidFill>
                  <a:schemeClr val="bg1"/>
                </a:solidFill>
              </a:rPr>
              <a:t>Topol osika</a:t>
            </a:r>
          </a:p>
        </p:txBody>
      </p:sp>
      <p:sp>
        <p:nvSpPr>
          <p:cNvPr id="6" name="Zaoblený obdélník 5"/>
          <p:cNvSpPr/>
          <p:nvPr/>
        </p:nvSpPr>
        <p:spPr>
          <a:xfrm>
            <a:off x="468313" y="428625"/>
            <a:ext cx="3455987" cy="792163"/>
          </a:xfrm>
          <a:prstGeom prst="roundRect">
            <a:avLst/>
          </a:prstGeom>
          <a:solidFill>
            <a:srgbClr val="29E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800" dirty="0">
              <a:latin typeface="Arial Narrow" pitchFamily="34" charset="0"/>
            </a:endParaRPr>
          </a:p>
        </p:txBody>
      </p:sp>
      <p:sp>
        <p:nvSpPr>
          <p:cNvPr id="7" name="Zaoblený obdélník 6"/>
          <p:cNvSpPr/>
          <p:nvPr/>
        </p:nvSpPr>
        <p:spPr>
          <a:xfrm>
            <a:off x="4572000" y="4868863"/>
            <a:ext cx="4176713" cy="1655762"/>
          </a:xfrm>
          <a:prstGeom prst="roundRect">
            <a:avLst/>
          </a:prstGeom>
          <a:solidFill>
            <a:srgbClr val="29E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schemeClr val="tx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189000"/>
            <a:ext cx="8640000" cy="64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Zaoblený obdélník 3"/>
          <p:cNvSpPr/>
          <p:nvPr/>
        </p:nvSpPr>
        <p:spPr>
          <a:xfrm>
            <a:off x="4572000" y="4868863"/>
            <a:ext cx="4176713" cy="1655762"/>
          </a:xfrm>
          <a:prstGeom prst="roundRect">
            <a:avLst/>
          </a:prstGeom>
          <a:solidFill>
            <a:srgbClr val="29E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400" b="1" dirty="0">
                <a:solidFill>
                  <a:schemeClr val="bg1"/>
                </a:solidFill>
              </a:rPr>
              <a:t>listy nejširší v  horní třetině, nápadná špička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400" b="1" dirty="0">
                <a:solidFill>
                  <a:schemeClr val="bg1"/>
                </a:solidFill>
              </a:rPr>
              <a:t>lískový oříšek</a:t>
            </a:r>
          </a:p>
        </p:txBody>
      </p:sp>
      <p:sp>
        <p:nvSpPr>
          <p:cNvPr id="5" name="Zaoblený obdélník 4"/>
          <p:cNvSpPr/>
          <p:nvPr/>
        </p:nvSpPr>
        <p:spPr>
          <a:xfrm>
            <a:off x="468313" y="404813"/>
            <a:ext cx="3455987" cy="792162"/>
          </a:xfrm>
          <a:prstGeom prst="roundRect">
            <a:avLst/>
          </a:prstGeom>
          <a:solidFill>
            <a:srgbClr val="29E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solidFill>
                  <a:schemeClr val="bg1"/>
                </a:solidFill>
              </a:rPr>
              <a:t>Líska obecná</a:t>
            </a:r>
          </a:p>
        </p:txBody>
      </p:sp>
      <p:sp>
        <p:nvSpPr>
          <p:cNvPr id="6" name="Zaoblený obdélník 5"/>
          <p:cNvSpPr/>
          <p:nvPr/>
        </p:nvSpPr>
        <p:spPr>
          <a:xfrm>
            <a:off x="468313" y="404813"/>
            <a:ext cx="3455987" cy="792162"/>
          </a:xfrm>
          <a:prstGeom prst="roundRect">
            <a:avLst/>
          </a:prstGeom>
          <a:solidFill>
            <a:srgbClr val="29E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800" dirty="0">
              <a:latin typeface="Arial Narrow" pitchFamily="34" charset="0"/>
            </a:endParaRPr>
          </a:p>
        </p:txBody>
      </p:sp>
      <p:sp>
        <p:nvSpPr>
          <p:cNvPr id="7" name="Zaoblený obdélník 6"/>
          <p:cNvSpPr/>
          <p:nvPr/>
        </p:nvSpPr>
        <p:spPr>
          <a:xfrm>
            <a:off x="4568825" y="4868863"/>
            <a:ext cx="4176713" cy="1655762"/>
          </a:xfrm>
          <a:prstGeom prst="roundRect">
            <a:avLst/>
          </a:prstGeom>
          <a:solidFill>
            <a:srgbClr val="29E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schemeClr val="tx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000" y="189000"/>
            <a:ext cx="8640000" cy="64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Zaoblený obdélník 3"/>
          <p:cNvSpPr/>
          <p:nvPr/>
        </p:nvSpPr>
        <p:spPr>
          <a:xfrm>
            <a:off x="4554538" y="4868863"/>
            <a:ext cx="4176712" cy="1655762"/>
          </a:xfrm>
          <a:prstGeom prst="roundRect">
            <a:avLst/>
          </a:prstGeom>
          <a:solidFill>
            <a:srgbClr val="29E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800" b="1" dirty="0" smtClean="0">
                <a:solidFill>
                  <a:schemeClr val="bg1"/>
                </a:solidFill>
              </a:rPr>
              <a:t>trojúhelníkovité listy </a:t>
            </a:r>
            <a:endParaRPr lang="cs-CZ" sz="2800" b="1" dirty="0">
              <a:solidFill>
                <a:schemeClr val="bg1"/>
              </a:solidFill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800" b="1" dirty="0" smtClean="0">
                <a:solidFill>
                  <a:schemeClr val="bg1"/>
                </a:solidFill>
              </a:rPr>
              <a:t>z květů létá bílé chmýří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5" name="Zaoblený obdélník 4"/>
          <p:cNvSpPr/>
          <p:nvPr/>
        </p:nvSpPr>
        <p:spPr>
          <a:xfrm>
            <a:off x="468313" y="404813"/>
            <a:ext cx="3455987" cy="792162"/>
          </a:xfrm>
          <a:prstGeom prst="roundRect">
            <a:avLst/>
          </a:prstGeom>
          <a:solidFill>
            <a:srgbClr val="29E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 smtClean="0">
                <a:solidFill>
                  <a:schemeClr val="bg1"/>
                </a:solidFill>
              </a:rPr>
              <a:t>Topol kanadský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6" name="Zaoblený obdélník 5"/>
          <p:cNvSpPr/>
          <p:nvPr/>
        </p:nvSpPr>
        <p:spPr>
          <a:xfrm>
            <a:off x="467544" y="404664"/>
            <a:ext cx="3455988" cy="792162"/>
          </a:xfrm>
          <a:prstGeom prst="roundRect">
            <a:avLst/>
          </a:prstGeom>
          <a:solidFill>
            <a:srgbClr val="29E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800" dirty="0">
              <a:latin typeface="Arial Narrow" pitchFamily="34" charset="0"/>
            </a:endParaRPr>
          </a:p>
        </p:txBody>
      </p:sp>
      <p:sp>
        <p:nvSpPr>
          <p:cNvPr id="7" name="Zaoblený obdélník 6"/>
          <p:cNvSpPr/>
          <p:nvPr/>
        </p:nvSpPr>
        <p:spPr>
          <a:xfrm>
            <a:off x="4572000" y="4869160"/>
            <a:ext cx="4176713" cy="1655762"/>
          </a:xfrm>
          <a:prstGeom prst="roundRect">
            <a:avLst/>
          </a:prstGeom>
          <a:solidFill>
            <a:srgbClr val="29E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schemeClr val="tx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189000"/>
            <a:ext cx="8640000" cy="64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Zaoblený obdélník 3"/>
          <p:cNvSpPr/>
          <p:nvPr/>
        </p:nvSpPr>
        <p:spPr>
          <a:xfrm>
            <a:off x="4572000" y="4868863"/>
            <a:ext cx="4176713" cy="1655762"/>
          </a:xfrm>
          <a:prstGeom prst="roundRect">
            <a:avLst/>
          </a:prstGeom>
          <a:solidFill>
            <a:srgbClr val="29E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800" b="1" dirty="0">
                <a:solidFill>
                  <a:schemeClr val="bg1"/>
                </a:solidFill>
              </a:rPr>
              <a:t>nesouměrný list na spodku čepele</a:t>
            </a:r>
          </a:p>
        </p:txBody>
      </p:sp>
      <p:sp>
        <p:nvSpPr>
          <p:cNvPr id="5" name="Zaoblený obdélník 4"/>
          <p:cNvSpPr/>
          <p:nvPr/>
        </p:nvSpPr>
        <p:spPr>
          <a:xfrm>
            <a:off x="468313" y="404813"/>
            <a:ext cx="3455987" cy="792162"/>
          </a:xfrm>
          <a:prstGeom prst="roundRect">
            <a:avLst/>
          </a:prstGeom>
          <a:solidFill>
            <a:srgbClr val="29E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solidFill>
                  <a:schemeClr val="bg1"/>
                </a:solidFill>
              </a:rPr>
              <a:t>Jilm habrolistý</a:t>
            </a:r>
          </a:p>
        </p:txBody>
      </p:sp>
      <p:sp>
        <p:nvSpPr>
          <p:cNvPr id="6" name="Zaoblený obdélník 5"/>
          <p:cNvSpPr/>
          <p:nvPr/>
        </p:nvSpPr>
        <p:spPr>
          <a:xfrm>
            <a:off x="468313" y="404813"/>
            <a:ext cx="3455987" cy="792162"/>
          </a:xfrm>
          <a:prstGeom prst="roundRect">
            <a:avLst/>
          </a:prstGeom>
          <a:solidFill>
            <a:srgbClr val="29E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800" dirty="0">
              <a:latin typeface="Arial Narrow" pitchFamily="34" charset="0"/>
            </a:endParaRPr>
          </a:p>
        </p:txBody>
      </p:sp>
      <p:sp>
        <p:nvSpPr>
          <p:cNvPr id="7" name="Zaoblený obdélník 6"/>
          <p:cNvSpPr/>
          <p:nvPr/>
        </p:nvSpPr>
        <p:spPr>
          <a:xfrm>
            <a:off x="4572000" y="4869160"/>
            <a:ext cx="4175125" cy="1655763"/>
          </a:xfrm>
          <a:prstGeom prst="roundRect">
            <a:avLst/>
          </a:prstGeom>
          <a:solidFill>
            <a:srgbClr val="29E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schemeClr val="tx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189000"/>
            <a:ext cx="8640000" cy="64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Zaoblený obdélník 3"/>
          <p:cNvSpPr/>
          <p:nvPr/>
        </p:nvSpPr>
        <p:spPr>
          <a:xfrm>
            <a:off x="4572000" y="4868863"/>
            <a:ext cx="4176713" cy="1655762"/>
          </a:xfrm>
          <a:prstGeom prst="roundRect">
            <a:avLst/>
          </a:prstGeom>
          <a:solidFill>
            <a:srgbClr val="00B0F0"/>
          </a:solidFill>
          <a:ln>
            <a:solidFill>
              <a:srgbClr val="29E3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cs-CZ" sz="2800" b="1" dirty="0">
                <a:solidFill>
                  <a:schemeClr val="bg1"/>
                </a:solidFill>
              </a:rPr>
              <a:t>trnité větve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cs-CZ" sz="2800" b="1" dirty="0">
                <a:solidFill>
                  <a:schemeClr val="bg1"/>
                </a:solidFill>
              </a:rPr>
              <a:t>světle růžové květy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cs-CZ" sz="2800" b="1" dirty="0">
                <a:solidFill>
                  <a:schemeClr val="bg1"/>
                </a:solidFill>
              </a:rPr>
              <a:t>šípky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5" name="Zaoblený obdélník 4"/>
          <p:cNvSpPr/>
          <p:nvPr/>
        </p:nvSpPr>
        <p:spPr>
          <a:xfrm>
            <a:off x="468313" y="404813"/>
            <a:ext cx="3455987" cy="792162"/>
          </a:xfrm>
          <a:prstGeom prst="roundRect">
            <a:avLst/>
          </a:prstGeom>
          <a:solidFill>
            <a:srgbClr val="00B0F0"/>
          </a:solidFill>
          <a:ln>
            <a:solidFill>
              <a:srgbClr val="29E3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solidFill>
                  <a:schemeClr val="bg1"/>
                </a:solidFill>
              </a:rPr>
              <a:t>Růže šípková</a:t>
            </a:r>
          </a:p>
        </p:txBody>
      </p:sp>
      <p:sp>
        <p:nvSpPr>
          <p:cNvPr id="6" name="Zaoblený obdélník 5"/>
          <p:cNvSpPr/>
          <p:nvPr/>
        </p:nvSpPr>
        <p:spPr>
          <a:xfrm>
            <a:off x="477838" y="404813"/>
            <a:ext cx="3455987" cy="792162"/>
          </a:xfrm>
          <a:prstGeom prst="roundRect">
            <a:avLst/>
          </a:prstGeom>
          <a:solidFill>
            <a:srgbClr val="00B0F0"/>
          </a:solidFill>
          <a:ln>
            <a:solidFill>
              <a:srgbClr val="29E3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800" dirty="0">
              <a:latin typeface="Arial Narrow" pitchFamily="34" charset="0"/>
            </a:endParaRPr>
          </a:p>
        </p:txBody>
      </p:sp>
      <p:sp>
        <p:nvSpPr>
          <p:cNvPr id="7" name="Zaoblený obdélník 6"/>
          <p:cNvSpPr/>
          <p:nvPr/>
        </p:nvSpPr>
        <p:spPr>
          <a:xfrm>
            <a:off x="4572000" y="4868863"/>
            <a:ext cx="4176713" cy="1655762"/>
          </a:xfrm>
          <a:prstGeom prst="roundRect">
            <a:avLst/>
          </a:prstGeom>
          <a:solidFill>
            <a:srgbClr val="00B0F0"/>
          </a:solidFill>
          <a:ln>
            <a:solidFill>
              <a:srgbClr val="29E3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schemeClr val="tx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189000"/>
            <a:ext cx="8640000" cy="64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Zaoblený obdélník 3"/>
          <p:cNvSpPr/>
          <p:nvPr/>
        </p:nvSpPr>
        <p:spPr>
          <a:xfrm>
            <a:off x="3924300" y="4868863"/>
            <a:ext cx="4824413" cy="1655762"/>
          </a:xfrm>
          <a:prstGeom prst="roundRect">
            <a:avLst/>
          </a:prstGeom>
          <a:solidFill>
            <a:srgbClr val="00B0F0"/>
          </a:solidFill>
          <a:ln>
            <a:solidFill>
              <a:srgbClr val="29E3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cs-CZ" sz="2800" b="1" dirty="0">
                <a:solidFill>
                  <a:schemeClr val="bg1"/>
                </a:solidFill>
              </a:rPr>
              <a:t>Trny až 1 cm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cs-CZ" sz="2800" b="1" dirty="0">
                <a:solidFill>
                  <a:schemeClr val="bg1"/>
                </a:solidFill>
              </a:rPr>
              <a:t>Typický tvar drobných listů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cs-CZ" sz="2800" b="1" dirty="0">
                <a:solidFill>
                  <a:schemeClr val="bg1"/>
                </a:solidFill>
              </a:rPr>
              <a:t>Červené plody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5" name="Zaoblený obdélník 4"/>
          <p:cNvSpPr/>
          <p:nvPr/>
        </p:nvSpPr>
        <p:spPr>
          <a:xfrm>
            <a:off x="468313" y="404813"/>
            <a:ext cx="3455987" cy="792162"/>
          </a:xfrm>
          <a:prstGeom prst="roundRect">
            <a:avLst/>
          </a:prstGeom>
          <a:solidFill>
            <a:srgbClr val="00B0F0"/>
          </a:solidFill>
          <a:ln>
            <a:solidFill>
              <a:srgbClr val="29E3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solidFill>
                  <a:schemeClr val="bg1"/>
                </a:solidFill>
              </a:rPr>
              <a:t>Hloh obecný</a:t>
            </a:r>
          </a:p>
        </p:txBody>
      </p:sp>
      <p:sp>
        <p:nvSpPr>
          <p:cNvPr id="6" name="Zaoblený obdélník 5"/>
          <p:cNvSpPr/>
          <p:nvPr/>
        </p:nvSpPr>
        <p:spPr>
          <a:xfrm>
            <a:off x="468313" y="439738"/>
            <a:ext cx="3455987" cy="792162"/>
          </a:xfrm>
          <a:prstGeom prst="roundRect">
            <a:avLst/>
          </a:prstGeom>
          <a:solidFill>
            <a:srgbClr val="00B0F0"/>
          </a:solidFill>
          <a:ln>
            <a:solidFill>
              <a:srgbClr val="29E3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800" dirty="0">
              <a:latin typeface="Arial Narrow" pitchFamily="34" charset="0"/>
            </a:endParaRPr>
          </a:p>
        </p:txBody>
      </p:sp>
      <p:sp>
        <p:nvSpPr>
          <p:cNvPr id="7" name="Zaoblený obdélník 6"/>
          <p:cNvSpPr/>
          <p:nvPr/>
        </p:nvSpPr>
        <p:spPr>
          <a:xfrm>
            <a:off x="3948113" y="4886325"/>
            <a:ext cx="4800600" cy="1657350"/>
          </a:xfrm>
          <a:prstGeom prst="roundRect">
            <a:avLst/>
          </a:prstGeom>
          <a:solidFill>
            <a:srgbClr val="00B0F0"/>
          </a:solidFill>
          <a:ln>
            <a:solidFill>
              <a:srgbClr val="29E3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schemeClr val="tx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DSC020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000" y="189000"/>
            <a:ext cx="8640000" cy="6480000"/>
          </a:xfrm>
          <a:prstGeom prst="rect">
            <a:avLst/>
          </a:prstGeom>
        </p:spPr>
      </p:pic>
      <p:sp>
        <p:nvSpPr>
          <p:cNvPr id="4" name="Zaoblený obdélník 3"/>
          <p:cNvSpPr/>
          <p:nvPr/>
        </p:nvSpPr>
        <p:spPr>
          <a:xfrm>
            <a:off x="4572000" y="4868863"/>
            <a:ext cx="4176713" cy="1655762"/>
          </a:xfrm>
          <a:prstGeom prst="roundRect">
            <a:avLst/>
          </a:prstGeom>
          <a:solidFill>
            <a:srgbClr val="00B0F0"/>
          </a:solidFill>
          <a:ln>
            <a:solidFill>
              <a:srgbClr val="29E3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800" b="1" dirty="0">
              <a:solidFill>
                <a:schemeClr val="bg1"/>
              </a:solidFill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cs-CZ" sz="2800" b="1" dirty="0" smtClean="0">
                <a:solidFill>
                  <a:schemeClr val="bg1"/>
                </a:solidFill>
              </a:rPr>
              <a:t>tmavě zelené lesklé lístky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cs-CZ" sz="2800" b="1" dirty="0" smtClean="0">
                <a:solidFill>
                  <a:schemeClr val="bg1"/>
                </a:solidFill>
              </a:rPr>
              <a:t>modré bobule ve skupinkách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5" name="Zaoblený obdélník 4"/>
          <p:cNvSpPr/>
          <p:nvPr/>
        </p:nvSpPr>
        <p:spPr>
          <a:xfrm>
            <a:off x="468313" y="404813"/>
            <a:ext cx="3455987" cy="792162"/>
          </a:xfrm>
          <a:prstGeom prst="roundRect">
            <a:avLst/>
          </a:prstGeom>
          <a:solidFill>
            <a:srgbClr val="00B0F0"/>
          </a:solidFill>
          <a:ln>
            <a:solidFill>
              <a:srgbClr val="29E3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solidFill>
                  <a:schemeClr val="bg1"/>
                </a:solidFill>
              </a:rPr>
              <a:t>Ptačí zob obecný</a:t>
            </a:r>
          </a:p>
        </p:txBody>
      </p:sp>
      <p:sp>
        <p:nvSpPr>
          <p:cNvPr id="6" name="Zaoblený obdélník 5"/>
          <p:cNvSpPr/>
          <p:nvPr/>
        </p:nvSpPr>
        <p:spPr>
          <a:xfrm>
            <a:off x="467544" y="404664"/>
            <a:ext cx="3455988" cy="792163"/>
          </a:xfrm>
          <a:prstGeom prst="roundRect">
            <a:avLst/>
          </a:prstGeom>
          <a:solidFill>
            <a:srgbClr val="00B0F0"/>
          </a:solidFill>
          <a:ln>
            <a:solidFill>
              <a:srgbClr val="29E3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800" dirty="0">
              <a:latin typeface="Arial Narrow" pitchFamily="34" charset="0"/>
            </a:endParaRPr>
          </a:p>
        </p:txBody>
      </p:sp>
      <p:sp>
        <p:nvSpPr>
          <p:cNvPr id="7" name="Zaoblený obdélník 6"/>
          <p:cNvSpPr/>
          <p:nvPr/>
        </p:nvSpPr>
        <p:spPr>
          <a:xfrm>
            <a:off x="4572000" y="4869160"/>
            <a:ext cx="4176712" cy="1655763"/>
          </a:xfrm>
          <a:prstGeom prst="roundRect">
            <a:avLst/>
          </a:prstGeom>
          <a:solidFill>
            <a:srgbClr val="00B0F0"/>
          </a:solidFill>
          <a:ln>
            <a:solidFill>
              <a:srgbClr val="29E3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schemeClr val="tx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188640"/>
            <a:ext cx="8640000" cy="64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Zaoblený obdélník 3"/>
          <p:cNvSpPr/>
          <p:nvPr/>
        </p:nvSpPr>
        <p:spPr>
          <a:xfrm>
            <a:off x="4572000" y="4868863"/>
            <a:ext cx="4176713" cy="1655762"/>
          </a:xfrm>
          <a:prstGeom prst="roundRect">
            <a:avLst/>
          </a:prstGeom>
          <a:solidFill>
            <a:srgbClr val="29E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cs-CZ" sz="2800" b="1" dirty="0" smtClean="0">
                <a:solidFill>
                  <a:schemeClr val="bg1"/>
                </a:solidFill>
              </a:rPr>
              <a:t>listy tvaru srdce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cs-CZ" sz="2800" b="1" dirty="0" smtClean="0">
                <a:solidFill>
                  <a:schemeClr val="bg1"/>
                </a:solidFill>
              </a:rPr>
              <a:t>plod s jedním dlouhým křidélkem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5" name="Zaoblený obdélník 4"/>
          <p:cNvSpPr/>
          <p:nvPr/>
        </p:nvSpPr>
        <p:spPr>
          <a:xfrm>
            <a:off x="468313" y="404813"/>
            <a:ext cx="3455987" cy="792162"/>
          </a:xfrm>
          <a:prstGeom prst="roundRect">
            <a:avLst/>
          </a:prstGeom>
          <a:solidFill>
            <a:srgbClr val="29E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solidFill>
                  <a:schemeClr val="bg1"/>
                </a:solidFill>
              </a:rPr>
              <a:t>Lípa srdčitá</a:t>
            </a:r>
          </a:p>
        </p:txBody>
      </p:sp>
      <p:sp>
        <p:nvSpPr>
          <p:cNvPr id="6" name="Zaoblený obdélník 5"/>
          <p:cNvSpPr/>
          <p:nvPr/>
        </p:nvSpPr>
        <p:spPr>
          <a:xfrm>
            <a:off x="467544" y="404664"/>
            <a:ext cx="3455987" cy="792162"/>
          </a:xfrm>
          <a:prstGeom prst="roundRect">
            <a:avLst/>
          </a:prstGeom>
          <a:solidFill>
            <a:srgbClr val="29E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800" dirty="0">
              <a:latin typeface="Arial Narrow" pitchFamily="34" charset="0"/>
            </a:endParaRPr>
          </a:p>
        </p:txBody>
      </p:sp>
      <p:sp>
        <p:nvSpPr>
          <p:cNvPr id="7" name="Zaoblený obdélník 6"/>
          <p:cNvSpPr/>
          <p:nvPr/>
        </p:nvSpPr>
        <p:spPr>
          <a:xfrm>
            <a:off x="4572000" y="4869160"/>
            <a:ext cx="4176713" cy="1655762"/>
          </a:xfrm>
          <a:prstGeom prst="roundRect">
            <a:avLst/>
          </a:prstGeom>
          <a:solidFill>
            <a:srgbClr val="29E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schemeClr val="tx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DSC020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000" y="189000"/>
            <a:ext cx="8640000" cy="64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Zaoblený obdélník 3"/>
          <p:cNvSpPr/>
          <p:nvPr/>
        </p:nvSpPr>
        <p:spPr>
          <a:xfrm>
            <a:off x="4572000" y="4868863"/>
            <a:ext cx="4176713" cy="1655762"/>
          </a:xfrm>
          <a:prstGeom prst="roundRect">
            <a:avLst/>
          </a:prstGeom>
          <a:solidFill>
            <a:srgbClr val="00B0F0"/>
          </a:solidFill>
          <a:ln>
            <a:solidFill>
              <a:srgbClr val="29E3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cs-CZ" sz="2800" b="1" dirty="0" smtClean="0">
                <a:solidFill>
                  <a:schemeClr val="bg1"/>
                </a:solidFill>
              </a:rPr>
              <a:t>Bílé květy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cs-CZ" sz="2800" b="1" dirty="0" smtClean="0">
                <a:solidFill>
                  <a:schemeClr val="bg1"/>
                </a:solidFill>
              </a:rPr>
              <a:t>Drobné černé bobule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5" name="Zaoblený obdélník 4"/>
          <p:cNvSpPr/>
          <p:nvPr/>
        </p:nvSpPr>
        <p:spPr>
          <a:xfrm>
            <a:off x="468313" y="404813"/>
            <a:ext cx="3455987" cy="792162"/>
          </a:xfrm>
          <a:prstGeom prst="roundRect">
            <a:avLst/>
          </a:prstGeom>
          <a:solidFill>
            <a:srgbClr val="00B0F0"/>
          </a:solidFill>
          <a:ln>
            <a:solidFill>
              <a:srgbClr val="29E3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solidFill>
                  <a:schemeClr val="bg1"/>
                </a:solidFill>
              </a:rPr>
              <a:t>Bez černý</a:t>
            </a:r>
          </a:p>
        </p:txBody>
      </p:sp>
      <p:sp>
        <p:nvSpPr>
          <p:cNvPr id="6" name="Zaoblený obdélník 5"/>
          <p:cNvSpPr/>
          <p:nvPr/>
        </p:nvSpPr>
        <p:spPr>
          <a:xfrm>
            <a:off x="467544" y="404664"/>
            <a:ext cx="3457575" cy="792162"/>
          </a:xfrm>
          <a:prstGeom prst="roundRect">
            <a:avLst/>
          </a:prstGeom>
          <a:solidFill>
            <a:srgbClr val="00B0F0"/>
          </a:solidFill>
          <a:ln>
            <a:solidFill>
              <a:srgbClr val="29E3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800" dirty="0">
              <a:latin typeface="Arial Narrow" pitchFamily="34" charset="0"/>
            </a:endParaRPr>
          </a:p>
        </p:txBody>
      </p:sp>
      <p:sp>
        <p:nvSpPr>
          <p:cNvPr id="7" name="Zaoblený obdélník 6"/>
          <p:cNvSpPr/>
          <p:nvPr/>
        </p:nvSpPr>
        <p:spPr>
          <a:xfrm>
            <a:off x="4572000" y="4869160"/>
            <a:ext cx="4176712" cy="1655763"/>
          </a:xfrm>
          <a:prstGeom prst="roundRect">
            <a:avLst/>
          </a:prstGeom>
          <a:solidFill>
            <a:srgbClr val="00B0F0"/>
          </a:solidFill>
          <a:ln>
            <a:solidFill>
              <a:srgbClr val="29E3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schemeClr val="tx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189000"/>
            <a:ext cx="8640000" cy="64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Zaoblený obdélník 3"/>
          <p:cNvSpPr/>
          <p:nvPr/>
        </p:nvSpPr>
        <p:spPr>
          <a:xfrm>
            <a:off x="4572000" y="4868863"/>
            <a:ext cx="4176713" cy="1655762"/>
          </a:xfrm>
          <a:prstGeom prst="roundRect">
            <a:avLst/>
          </a:prstGeom>
          <a:solidFill>
            <a:srgbClr val="29E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800" b="1" dirty="0">
                <a:solidFill>
                  <a:schemeClr val="bg1"/>
                </a:solidFill>
              </a:rPr>
              <a:t>laločnaté listy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800" b="1" dirty="0">
                <a:solidFill>
                  <a:schemeClr val="bg1"/>
                </a:solidFill>
              </a:rPr>
              <a:t>žaludy</a:t>
            </a:r>
          </a:p>
        </p:txBody>
      </p:sp>
      <p:sp>
        <p:nvSpPr>
          <p:cNvPr id="5" name="Zaoblený obdélník 4"/>
          <p:cNvSpPr/>
          <p:nvPr/>
        </p:nvSpPr>
        <p:spPr>
          <a:xfrm>
            <a:off x="468313" y="404813"/>
            <a:ext cx="3455987" cy="792162"/>
          </a:xfrm>
          <a:prstGeom prst="roundRect">
            <a:avLst/>
          </a:prstGeom>
          <a:solidFill>
            <a:srgbClr val="29E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solidFill>
                  <a:schemeClr val="bg1"/>
                </a:solidFill>
              </a:rPr>
              <a:t>Dub letní</a:t>
            </a:r>
          </a:p>
        </p:txBody>
      </p:sp>
      <p:sp>
        <p:nvSpPr>
          <p:cNvPr id="6" name="Zaoblený obdélník 5"/>
          <p:cNvSpPr/>
          <p:nvPr/>
        </p:nvSpPr>
        <p:spPr>
          <a:xfrm>
            <a:off x="506413" y="401638"/>
            <a:ext cx="3455987" cy="792162"/>
          </a:xfrm>
          <a:prstGeom prst="roundRect">
            <a:avLst/>
          </a:prstGeom>
          <a:solidFill>
            <a:srgbClr val="29E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800" dirty="0">
              <a:latin typeface="Arial Narrow" pitchFamily="34" charset="0"/>
            </a:endParaRPr>
          </a:p>
        </p:txBody>
      </p:sp>
      <p:sp>
        <p:nvSpPr>
          <p:cNvPr id="7" name="Zaoblený obdélník 6"/>
          <p:cNvSpPr/>
          <p:nvPr/>
        </p:nvSpPr>
        <p:spPr>
          <a:xfrm>
            <a:off x="4568825" y="4868863"/>
            <a:ext cx="4176713" cy="1655762"/>
          </a:xfrm>
          <a:prstGeom prst="roundRect">
            <a:avLst/>
          </a:prstGeom>
          <a:solidFill>
            <a:srgbClr val="29E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schemeClr val="tx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189000"/>
            <a:ext cx="8640000" cy="64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Zaoblený obdélník 3"/>
          <p:cNvSpPr/>
          <p:nvPr/>
        </p:nvSpPr>
        <p:spPr>
          <a:xfrm>
            <a:off x="4572000" y="4868863"/>
            <a:ext cx="4176713" cy="1655762"/>
          </a:xfrm>
          <a:prstGeom prst="roundRect">
            <a:avLst/>
          </a:prstGeom>
          <a:solidFill>
            <a:srgbClr val="29E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800" b="1" dirty="0"/>
              <a:t>okraj listů jako hustá pilka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800" b="1" dirty="0"/>
              <a:t>plod s třemi „křidélky“</a:t>
            </a:r>
          </a:p>
        </p:txBody>
      </p:sp>
      <p:sp>
        <p:nvSpPr>
          <p:cNvPr id="5" name="Zaoblený obdélník 4"/>
          <p:cNvSpPr/>
          <p:nvPr/>
        </p:nvSpPr>
        <p:spPr>
          <a:xfrm>
            <a:off x="468313" y="404813"/>
            <a:ext cx="3455987" cy="792162"/>
          </a:xfrm>
          <a:prstGeom prst="roundRect">
            <a:avLst/>
          </a:prstGeom>
          <a:solidFill>
            <a:srgbClr val="29E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solidFill>
                  <a:schemeClr val="bg1"/>
                </a:solidFill>
              </a:rPr>
              <a:t>Habr obecný</a:t>
            </a:r>
          </a:p>
        </p:txBody>
      </p:sp>
      <p:sp>
        <p:nvSpPr>
          <p:cNvPr id="6" name="Zaoblený obdélník 5"/>
          <p:cNvSpPr/>
          <p:nvPr/>
        </p:nvSpPr>
        <p:spPr>
          <a:xfrm>
            <a:off x="490538" y="404813"/>
            <a:ext cx="3457575" cy="792162"/>
          </a:xfrm>
          <a:prstGeom prst="roundRect">
            <a:avLst/>
          </a:prstGeom>
          <a:solidFill>
            <a:srgbClr val="29E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800" dirty="0">
              <a:latin typeface="Arial Narrow" pitchFamily="34" charset="0"/>
            </a:endParaRPr>
          </a:p>
        </p:txBody>
      </p:sp>
      <p:sp>
        <p:nvSpPr>
          <p:cNvPr id="7" name="Zaoblený obdélník 6"/>
          <p:cNvSpPr/>
          <p:nvPr/>
        </p:nvSpPr>
        <p:spPr>
          <a:xfrm>
            <a:off x="4551363" y="4868863"/>
            <a:ext cx="4176712" cy="1655762"/>
          </a:xfrm>
          <a:prstGeom prst="roundRect">
            <a:avLst/>
          </a:prstGeom>
          <a:solidFill>
            <a:srgbClr val="29E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schemeClr val="tx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189000"/>
            <a:ext cx="8640000" cy="64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Zaoblený obdélník 3"/>
          <p:cNvSpPr/>
          <p:nvPr/>
        </p:nvSpPr>
        <p:spPr>
          <a:xfrm>
            <a:off x="4572000" y="4868863"/>
            <a:ext cx="4176713" cy="1655762"/>
          </a:xfrm>
          <a:prstGeom prst="roundRect">
            <a:avLst/>
          </a:prstGeom>
          <a:solidFill>
            <a:srgbClr val="29E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cs-CZ" sz="2800" b="1" dirty="0"/>
              <a:t>listy složené z oválných lístků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cs-CZ" sz="2800" b="1" dirty="0"/>
              <a:t>bílé hroznovité květy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cs-CZ" sz="2800" b="1" dirty="0"/>
              <a:t>plody lusky</a:t>
            </a:r>
          </a:p>
        </p:txBody>
      </p:sp>
      <p:sp>
        <p:nvSpPr>
          <p:cNvPr id="5" name="Zaoblený obdélník 4"/>
          <p:cNvSpPr/>
          <p:nvPr/>
        </p:nvSpPr>
        <p:spPr>
          <a:xfrm>
            <a:off x="468313" y="404813"/>
            <a:ext cx="3455987" cy="792162"/>
          </a:xfrm>
          <a:prstGeom prst="roundRect">
            <a:avLst/>
          </a:prstGeom>
          <a:solidFill>
            <a:srgbClr val="29E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solidFill>
                  <a:schemeClr val="bg1"/>
                </a:solidFill>
              </a:rPr>
              <a:t>Trnovník akát</a:t>
            </a:r>
          </a:p>
        </p:txBody>
      </p:sp>
      <p:sp>
        <p:nvSpPr>
          <p:cNvPr id="6" name="Zaoblený obdélník 5"/>
          <p:cNvSpPr/>
          <p:nvPr/>
        </p:nvSpPr>
        <p:spPr>
          <a:xfrm>
            <a:off x="490538" y="404813"/>
            <a:ext cx="3457575" cy="792162"/>
          </a:xfrm>
          <a:prstGeom prst="roundRect">
            <a:avLst/>
          </a:prstGeom>
          <a:solidFill>
            <a:srgbClr val="29E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800" dirty="0">
              <a:latin typeface="Arial Narrow" pitchFamily="34" charset="0"/>
            </a:endParaRPr>
          </a:p>
        </p:txBody>
      </p:sp>
      <p:sp>
        <p:nvSpPr>
          <p:cNvPr id="7" name="Zaoblený obdélník 6"/>
          <p:cNvSpPr/>
          <p:nvPr/>
        </p:nvSpPr>
        <p:spPr>
          <a:xfrm>
            <a:off x="4572000" y="4868863"/>
            <a:ext cx="4176713" cy="1655762"/>
          </a:xfrm>
          <a:prstGeom prst="roundRect">
            <a:avLst/>
          </a:prstGeom>
          <a:solidFill>
            <a:srgbClr val="29E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schemeClr val="tx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189000"/>
            <a:ext cx="8640000" cy="64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Zaoblený obdélník 3"/>
          <p:cNvSpPr/>
          <p:nvPr/>
        </p:nvSpPr>
        <p:spPr>
          <a:xfrm>
            <a:off x="4572000" y="4868863"/>
            <a:ext cx="4176713" cy="1655762"/>
          </a:xfrm>
          <a:prstGeom prst="roundRect">
            <a:avLst/>
          </a:prstGeom>
          <a:solidFill>
            <a:srgbClr val="29E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cs-CZ" sz="2800" b="1" dirty="0">
                <a:solidFill>
                  <a:schemeClr val="bg1"/>
                </a:solidFill>
              </a:rPr>
              <a:t>složené listy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cs-CZ" sz="2800" b="1" dirty="0">
                <a:solidFill>
                  <a:schemeClr val="bg1"/>
                </a:solidFill>
              </a:rPr>
              <a:t>plod s 1 křidélkem , v trsech</a:t>
            </a:r>
          </a:p>
        </p:txBody>
      </p:sp>
      <p:sp>
        <p:nvSpPr>
          <p:cNvPr id="5" name="Zaoblený obdélník 4"/>
          <p:cNvSpPr/>
          <p:nvPr/>
        </p:nvSpPr>
        <p:spPr>
          <a:xfrm>
            <a:off x="468313" y="404813"/>
            <a:ext cx="3455987" cy="792162"/>
          </a:xfrm>
          <a:prstGeom prst="roundRect">
            <a:avLst/>
          </a:prstGeom>
          <a:solidFill>
            <a:srgbClr val="29E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solidFill>
                  <a:schemeClr val="bg1"/>
                </a:solidFill>
              </a:rPr>
              <a:t>Jasan ztepilý</a:t>
            </a:r>
          </a:p>
        </p:txBody>
      </p:sp>
      <p:sp>
        <p:nvSpPr>
          <p:cNvPr id="6" name="Zaoblený obdélník 5"/>
          <p:cNvSpPr/>
          <p:nvPr/>
        </p:nvSpPr>
        <p:spPr>
          <a:xfrm>
            <a:off x="468313" y="404813"/>
            <a:ext cx="3455987" cy="792162"/>
          </a:xfrm>
          <a:prstGeom prst="roundRect">
            <a:avLst/>
          </a:prstGeom>
          <a:solidFill>
            <a:srgbClr val="29E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800" dirty="0">
              <a:latin typeface="Arial Narrow" pitchFamily="34" charset="0"/>
            </a:endParaRPr>
          </a:p>
        </p:txBody>
      </p:sp>
      <p:sp>
        <p:nvSpPr>
          <p:cNvPr id="7" name="Zaoblený obdélník 6"/>
          <p:cNvSpPr/>
          <p:nvPr/>
        </p:nvSpPr>
        <p:spPr>
          <a:xfrm>
            <a:off x="4572000" y="4859338"/>
            <a:ext cx="4176713" cy="1655762"/>
          </a:xfrm>
          <a:prstGeom prst="roundRect">
            <a:avLst/>
          </a:prstGeom>
          <a:solidFill>
            <a:srgbClr val="29E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schemeClr val="tx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189000"/>
            <a:ext cx="8640000" cy="64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Zaoblený obdélník 3"/>
          <p:cNvSpPr/>
          <p:nvPr/>
        </p:nvSpPr>
        <p:spPr>
          <a:xfrm>
            <a:off x="4572000" y="4868863"/>
            <a:ext cx="4176713" cy="1655762"/>
          </a:xfrm>
          <a:prstGeom prst="roundRect">
            <a:avLst/>
          </a:prstGeom>
          <a:solidFill>
            <a:srgbClr val="29E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cs-CZ" sz="2800" b="1" dirty="0">
                <a:solidFill>
                  <a:schemeClr val="bg1"/>
                </a:solidFill>
              </a:rPr>
              <a:t>typický tvar listů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cs-CZ" sz="2800" b="1" dirty="0">
                <a:solidFill>
                  <a:schemeClr val="bg1"/>
                </a:solidFill>
              </a:rPr>
              <a:t>ostře špičaté listy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cs-CZ" sz="2800" b="1" dirty="0">
                <a:solidFill>
                  <a:schemeClr val="bg1"/>
                </a:solidFill>
              </a:rPr>
              <a:t>plody s dvěma křidélky, „nosánky“</a:t>
            </a:r>
          </a:p>
        </p:txBody>
      </p:sp>
      <p:sp>
        <p:nvSpPr>
          <p:cNvPr id="5" name="Zaoblený obdélník 4"/>
          <p:cNvSpPr/>
          <p:nvPr/>
        </p:nvSpPr>
        <p:spPr>
          <a:xfrm>
            <a:off x="468313" y="404813"/>
            <a:ext cx="3455987" cy="792162"/>
          </a:xfrm>
          <a:prstGeom prst="roundRect">
            <a:avLst/>
          </a:prstGeom>
          <a:solidFill>
            <a:srgbClr val="29E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solidFill>
                  <a:schemeClr val="bg1"/>
                </a:solidFill>
              </a:rPr>
              <a:t>Javor mléč</a:t>
            </a:r>
          </a:p>
        </p:txBody>
      </p:sp>
      <p:sp>
        <p:nvSpPr>
          <p:cNvPr id="6" name="Zaoblený obdélník 5"/>
          <p:cNvSpPr/>
          <p:nvPr/>
        </p:nvSpPr>
        <p:spPr>
          <a:xfrm>
            <a:off x="490538" y="404813"/>
            <a:ext cx="3457575" cy="792162"/>
          </a:xfrm>
          <a:prstGeom prst="roundRect">
            <a:avLst/>
          </a:prstGeom>
          <a:solidFill>
            <a:srgbClr val="29E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800" dirty="0">
              <a:latin typeface="Arial Narrow" pitchFamily="34" charset="0"/>
            </a:endParaRPr>
          </a:p>
        </p:txBody>
      </p:sp>
      <p:sp>
        <p:nvSpPr>
          <p:cNvPr id="7" name="Zaoblený obdélník 6"/>
          <p:cNvSpPr/>
          <p:nvPr/>
        </p:nvSpPr>
        <p:spPr>
          <a:xfrm>
            <a:off x="4572000" y="4868863"/>
            <a:ext cx="4176713" cy="1655762"/>
          </a:xfrm>
          <a:prstGeom prst="roundRect">
            <a:avLst/>
          </a:prstGeom>
          <a:solidFill>
            <a:srgbClr val="29E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schemeClr val="tx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jirovec_madal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000" y="189000"/>
            <a:ext cx="8640000" cy="64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Zaoblený obdélník 3"/>
          <p:cNvSpPr/>
          <p:nvPr/>
        </p:nvSpPr>
        <p:spPr>
          <a:xfrm>
            <a:off x="4572000" y="4868863"/>
            <a:ext cx="4176713" cy="1655762"/>
          </a:xfrm>
          <a:prstGeom prst="roundRect">
            <a:avLst/>
          </a:prstGeom>
          <a:solidFill>
            <a:srgbClr val="29E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cs-CZ" sz="2800" b="1" dirty="0"/>
              <a:t>složené listy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cs-CZ" sz="2800" b="1" dirty="0"/>
              <a:t>květy jako svíce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cs-CZ" sz="2800" b="1" dirty="0"/>
              <a:t>plody kaštany</a:t>
            </a:r>
          </a:p>
        </p:txBody>
      </p:sp>
      <p:sp>
        <p:nvSpPr>
          <p:cNvPr id="5" name="Zaoblený obdélník 4"/>
          <p:cNvSpPr/>
          <p:nvPr/>
        </p:nvSpPr>
        <p:spPr>
          <a:xfrm>
            <a:off x="468313" y="404813"/>
            <a:ext cx="3455987" cy="792162"/>
          </a:xfrm>
          <a:prstGeom prst="roundRect">
            <a:avLst/>
          </a:prstGeom>
          <a:solidFill>
            <a:srgbClr val="29E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solidFill>
                  <a:schemeClr val="bg1"/>
                </a:solidFill>
              </a:rPr>
              <a:t>Jírovec maďal</a:t>
            </a:r>
          </a:p>
        </p:txBody>
      </p:sp>
      <p:sp>
        <p:nvSpPr>
          <p:cNvPr id="6" name="Zaoblený obdélník 5"/>
          <p:cNvSpPr/>
          <p:nvPr/>
        </p:nvSpPr>
        <p:spPr>
          <a:xfrm>
            <a:off x="467544" y="404664"/>
            <a:ext cx="3455987" cy="792162"/>
          </a:xfrm>
          <a:prstGeom prst="roundRect">
            <a:avLst/>
          </a:prstGeom>
          <a:solidFill>
            <a:srgbClr val="29E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800" dirty="0">
              <a:latin typeface="Arial Narrow" pitchFamily="34" charset="0"/>
            </a:endParaRPr>
          </a:p>
        </p:txBody>
      </p:sp>
      <p:sp>
        <p:nvSpPr>
          <p:cNvPr id="7" name="Zaoblený obdélník 6"/>
          <p:cNvSpPr/>
          <p:nvPr/>
        </p:nvSpPr>
        <p:spPr>
          <a:xfrm>
            <a:off x="4572000" y="4881563"/>
            <a:ext cx="4176713" cy="1655762"/>
          </a:xfrm>
          <a:prstGeom prst="roundRect">
            <a:avLst/>
          </a:prstGeom>
          <a:solidFill>
            <a:srgbClr val="29E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schemeClr val="tx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DSC020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000" y="189000"/>
            <a:ext cx="8640000" cy="64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Zaoblený obdélník 3"/>
          <p:cNvSpPr/>
          <p:nvPr/>
        </p:nvSpPr>
        <p:spPr>
          <a:xfrm>
            <a:off x="4572000" y="4868863"/>
            <a:ext cx="4176713" cy="1655762"/>
          </a:xfrm>
          <a:prstGeom prst="roundRect">
            <a:avLst/>
          </a:prstGeom>
          <a:solidFill>
            <a:srgbClr val="29E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cs-CZ" sz="2800" b="1" dirty="0"/>
              <a:t>hladká kůra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cs-CZ" sz="2800" b="1" dirty="0"/>
              <a:t>celokrajný hladký list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cs-CZ" sz="2800" b="1" dirty="0"/>
              <a:t>bukvice</a:t>
            </a:r>
          </a:p>
        </p:txBody>
      </p:sp>
      <p:sp>
        <p:nvSpPr>
          <p:cNvPr id="5" name="Zaoblený obdélník 4"/>
          <p:cNvSpPr/>
          <p:nvPr/>
        </p:nvSpPr>
        <p:spPr>
          <a:xfrm>
            <a:off x="468313" y="404813"/>
            <a:ext cx="3455987" cy="792162"/>
          </a:xfrm>
          <a:prstGeom prst="roundRect">
            <a:avLst/>
          </a:prstGeom>
          <a:solidFill>
            <a:srgbClr val="29E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solidFill>
                  <a:schemeClr val="bg1"/>
                </a:solidFill>
              </a:rPr>
              <a:t>Buk lesní</a:t>
            </a:r>
          </a:p>
        </p:txBody>
      </p:sp>
      <p:sp>
        <p:nvSpPr>
          <p:cNvPr id="6" name="Zaoblený obdélník 5"/>
          <p:cNvSpPr/>
          <p:nvPr/>
        </p:nvSpPr>
        <p:spPr>
          <a:xfrm>
            <a:off x="467544" y="404664"/>
            <a:ext cx="3457575" cy="792162"/>
          </a:xfrm>
          <a:prstGeom prst="roundRect">
            <a:avLst/>
          </a:prstGeom>
          <a:solidFill>
            <a:srgbClr val="29E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800" dirty="0">
              <a:latin typeface="Arial Narrow" pitchFamily="34" charset="0"/>
            </a:endParaRPr>
          </a:p>
        </p:txBody>
      </p:sp>
      <p:sp>
        <p:nvSpPr>
          <p:cNvPr id="7" name="Zaoblený obdélník 6"/>
          <p:cNvSpPr/>
          <p:nvPr/>
        </p:nvSpPr>
        <p:spPr>
          <a:xfrm>
            <a:off x="4565650" y="4868863"/>
            <a:ext cx="4176713" cy="1655762"/>
          </a:xfrm>
          <a:prstGeom prst="roundRect">
            <a:avLst/>
          </a:prstGeom>
          <a:solidFill>
            <a:srgbClr val="29E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schemeClr val="tx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191</Words>
  <Application>Microsoft Office PowerPoint</Application>
  <PresentationFormat>Předvádění na obrazovce (4:3)</PresentationFormat>
  <Paragraphs>67</Paragraphs>
  <Slides>20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1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Mischka</dc:creator>
  <cp:lastModifiedBy>kantor</cp:lastModifiedBy>
  <cp:revision>14</cp:revision>
  <dcterms:created xsi:type="dcterms:W3CDTF">2012-09-13T19:36:18Z</dcterms:created>
  <dcterms:modified xsi:type="dcterms:W3CDTF">2012-09-14T05:50:37Z</dcterms:modified>
</cp:coreProperties>
</file>